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4298E-C786-464E-A4B9-2EB88F8BB1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F0B555-D7A7-4EF5-BB53-0A524FAB1878}">
      <dgm:prSet/>
      <dgm:spPr/>
      <dgm:t>
        <a:bodyPr/>
        <a:lstStyle/>
        <a:p>
          <a:r>
            <a:rPr lang="en-US" b="1" i="0" baseline="0" dirty="0"/>
            <a:t>Specific action steps under each of our 4 Pillars. </a:t>
          </a:r>
          <a:endParaRPr lang="en-US" dirty="0"/>
        </a:p>
      </dgm:t>
    </dgm:pt>
    <dgm:pt modelId="{C446B853-CC8F-42FC-AA67-5B498794FB5F}" type="parTrans" cxnId="{159DBC7F-11D2-4615-9EBB-8B63A28B507A}">
      <dgm:prSet/>
      <dgm:spPr/>
      <dgm:t>
        <a:bodyPr/>
        <a:lstStyle/>
        <a:p>
          <a:endParaRPr lang="en-US"/>
        </a:p>
      </dgm:t>
    </dgm:pt>
    <dgm:pt modelId="{298698E9-328D-4170-8004-AE5435EA2CE2}" type="sibTrans" cxnId="{159DBC7F-11D2-4615-9EBB-8B63A28B507A}">
      <dgm:prSet/>
      <dgm:spPr/>
      <dgm:t>
        <a:bodyPr/>
        <a:lstStyle/>
        <a:p>
          <a:endParaRPr lang="en-US"/>
        </a:p>
      </dgm:t>
    </dgm:pt>
    <dgm:pt modelId="{9FF8FECF-C82C-4A3A-9CA7-A5DA8699B37A}">
      <dgm:prSet/>
      <dgm:spPr/>
      <dgm:t>
        <a:bodyPr/>
        <a:lstStyle/>
        <a:p>
          <a:r>
            <a:rPr lang="en-US" b="1" i="0" baseline="0"/>
            <a:t>Submit to Board in July</a:t>
          </a:r>
          <a:endParaRPr lang="en-US"/>
        </a:p>
      </dgm:t>
    </dgm:pt>
    <dgm:pt modelId="{25DD1F97-9833-455E-8447-E3C14156149F}" type="parTrans" cxnId="{FD279D24-DCB4-4AF5-A6FF-F40478E9BC46}">
      <dgm:prSet/>
      <dgm:spPr/>
      <dgm:t>
        <a:bodyPr/>
        <a:lstStyle/>
        <a:p>
          <a:endParaRPr lang="en-US"/>
        </a:p>
      </dgm:t>
    </dgm:pt>
    <dgm:pt modelId="{245D7D9B-A8CD-4846-A1A4-79AC4AD2CF3C}" type="sibTrans" cxnId="{FD279D24-DCB4-4AF5-A6FF-F40478E9BC46}">
      <dgm:prSet/>
      <dgm:spPr/>
      <dgm:t>
        <a:bodyPr/>
        <a:lstStyle/>
        <a:p>
          <a:endParaRPr lang="en-US"/>
        </a:p>
      </dgm:t>
    </dgm:pt>
    <dgm:pt modelId="{57111960-641A-495E-92E6-87BA2A47826A}">
      <dgm:prSet/>
      <dgm:spPr/>
      <dgm:t>
        <a:bodyPr/>
        <a:lstStyle/>
        <a:p>
          <a:r>
            <a:rPr lang="en-US" b="1" i="0" baseline="0"/>
            <a:t>Bring to Marketing Committ</a:t>
          </a:r>
          <a:r>
            <a:rPr lang="en-US" b="1"/>
            <a:t>ee Next Week</a:t>
          </a:r>
          <a:endParaRPr lang="en-US"/>
        </a:p>
      </dgm:t>
    </dgm:pt>
    <dgm:pt modelId="{69BA892F-472D-4759-B43B-D2DB81633BAF}" type="parTrans" cxnId="{50D9060C-BF88-4593-8CF9-5A4EB32B4172}">
      <dgm:prSet/>
      <dgm:spPr/>
      <dgm:t>
        <a:bodyPr/>
        <a:lstStyle/>
        <a:p>
          <a:endParaRPr lang="en-US"/>
        </a:p>
      </dgm:t>
    </dgm:pt>
    <dgm:pt modelId="{32DB4D1C-6A36-4012-BDC8-9C2C00B26DE7}" type="sibTrans" cxnId="{50D9060C-BF88-4593-8CF9-5A4EB32B4172}">
      <dgm:prSet/>
      <dgm:spPr/>
      <dgm:t>
        <a:bodyPr/>
        <a:lstStyle/>
        <a:p>
          <a:endParaRPr lang="en-US"/>
        </a:p>
      </dgm:t>
    </dgm:pt>
    <dgm:pt modelId="{22DC8E37-D116-47B4-A0AB-92BC9BC7BFAF}">
      <dgm:prSet/>
      <dgm:spPr/>
      <dgm:t>
        <a:bodyPr/>
        <a:lstStyle/>
        <a:p>
          <a:r>
            <a:rPr lang="en-US" b="1" i="0" baseline="0"/>
            <a:t>Use Dr</a:t>
          </a:r>
          <a:r>
            <a:rPr lang="en-US" b="1"/>
            <a:t>aft Ideas (previously submitted and prioritize)</a:t>
          </a:r>
          <a:r>
            <a:rPr lang="en-US" b="1" i="0" baseline="0"/>
            <a:t>  </a:t>
          </a:r>
          <a:endParaRPr lang="en-US"/>
        </a:p>
      </dgm:t>
    </dgm:pt>
    <dgm:pt modelId="{EB4C934F-D723-4201-8D29-1209E79126CC}" type="parTrans" cxnId="{5BB6522B-0A0D-477E-A6A1-C5F588A074FC}">
      <dgm:prSet/>
      <dgm:spPr/>
      <dgm:t>
        <a:bodyPr/>
        <a:lstStyle/>
        <a:p>
          <a:endParaRPr lang="en-US"/>
        </a:p>
      </dgm:t>
    </dgm:pt>
    <dgm:pt modelId="{B56C5FD5-75C5-4FCD-A166-49A4DBB09513}" type="sibTrans" cxnId="{5BB6522B-0A0D-477E-A6A1-C5F588A074FC}">
      <dgm:prSet/>
      <dgm:spPr/>
      <dgm:t>
        <a:bodyPr/>
        <a:lstStyle/>
        <a:p>
          <a:endParaRPr lang="en-US"/>
        </a:p>
      </dgm:t>
    </dgm:pt>
    <dgm:pt modelId="{6C3297B4-B073-47EB-B68C-138A1725B979}">
      <dgm:prSet/>
      <dgm:spPr/>
      <dgm:t>
        <a:bodyPr/>
        <a:lstStyle/>
        <a:p>
          <a:r>
            <a:rPr lang="en-US" b="1" i="0" baseline="0"/>
            <a:t>Four Pillars </a:t>
          </a:r>
          <a:endParaRPr lang="en-US"/>
        </a:p>
      </dgm:t>
    </dgm:pt>
    <dgm:pt modelId="{3CC8E3C6-615F-4339-B262-71E6AFC66C04}" type="parTrans" cxnId="{1D5AFC1E-9A3A-4729-BBFA-953DCA485979}">
      <dgm:prSet/>
      <dgm:spPr/>
      <dgm:t>
        <a:bodyPr/>
        <a:lstStyle/>
        <a:p>
          <a:endParaRPr lang="en-US"/>
        </a:p>
      </dgm:t>
    </dgm:pt>
    <dgm:pt modelId="{0E549589-13D8-4E4B-B940-9C6CE9657EE7}" type="sibTrans" cxnId="{1D5AFC1E-9A3A-4729-BBFA-953DCA485979}">
      <dgm:prSet/>
      <dgm:spPr/>
      <dgm:t>
        <a:bodyPr/>
        <a:lstStyle/>
        <a:p>
          <a:endParaRPr lang="en-US"/>
        </a:p>
      </dgm:t>
    </dgm:pt>
    <dgm:pt modelId="{3E7A30E2-4CD2-48E1-81F2-2972ED3A2D5A}">
      <dgm:prSet/>
      <dgm:spPr/>
      <dgm:t>
        <a:bodyPr/>
        <a:lstStyle/>
        <a:p>
          <a:r>
            <a:rPr lang="en-US" b="1" i="0" baseline="0"/>
            <a:t>Organizational Excellence</a:t>
          </a:r>
          <a:endParaRPr lang="en-US"/>
        </a:p>
      </dgm:t>
    </dgm:pt>
    <dgm:pt modelId="{538C4A0D-8CF3-452D-9A9E-3F8A6B12E5EA}" type="parTrans" cxnId="{A5E740A3-1913-4092-8277-91FD5255501F}">
      <dgm:prSet/>
      <dgm:spPr/>
      <dgm:t>
        <a:bodyPr/>
        <a:lstStyle/>
        <a:p>
          <a:endParaRPr lang="en-US"/>
        </a:p>
      </dgm:t>
    </dgm:pt>
    <dgm:pt modelId="{E53A3132-53FF-4C11-A163-31DE056C08D1}" type="sibTrans" cxnId="{A5E740A3-1913-4092-8277-91FD5255501F}">
      <dgm:prSet/>
      <dgm:spPr/>
      <dgm:t>
        <a:bodyPr/>
        <a:lstStyle/>
        <a:p>
          <a:endParaRPr lang="en-US"/>
        </a:p>
      </dgm:t>
    </dgm:pt>
    <dgm:pt modelId="{5D4EDC33-E46D-4D96-99CF-C24DCE91D81C}">
      <dgm:prSet/>
      <dgm:spPr/>
      <dgm:t>
        <a:bodyPr/>
        <a:lstStyle/>
        <a:p>
          <a:r>
            <a:rPr lang="en-US" b="1" i="0" baseline="0"/>
            <a:t>Promotions and media </a:t>
          </a:r>
          <a:endParaRPr lang="en-US"/>
        </a:p>
      </dgm:t>
    </dgm:pt>
    <dgm:pt modelId="{BE178448-B851-4B78-BE27-4B4A45AD5BF7}" type="parTrans" cxnId="{B1797391-26E9-4865-B65C-22DB7EB26267}">
      <dgm:prSet/>
      <dgm:spPr/>
      <dgm:t>
        <a:bodyPr/>
        <a:lstStyle/>
        <a:p>
          <a:endParaRPr lang="en-US"/>
        </a:p>
      </dgm:t>
    </dgm:pt>
    <dgm:pt modelId="{62465E12-120A-47EF-9569-8481E65D3887}" type="sibTrans" cxnId="{B1797391-26E9-4865-B65C-22DB7EB26267}">
      <dgm:prSet/>
      <dgm:spPr/>
      <dgm:t>
        <a:bodyPr/>
        <a:lstStyle/>
        <a:p>
          <a:endParaRPr lang="en-US"/>
        </a:p>
      </dgm:t>
    </dgm:pt>
    <dgm:pt modelId="{33B63435-CB6D-4753-A1C3-EF9389293BFD}">
      <dgm:prSet/>
      <dgm:spPr/>
      <dgm:t>
        <a:bodyPr/>
        <a:lstStyle/>
        <a:p>
          <a:r>
            <a:rPr lang="en-US" b="1" i="0" baseline="0"/>
            <a:t>Merchant Education/Resources + Economic Development</a:t>
          </a:r>
          <a:endParaRPr lang="en-US"/>
        </a:p>
      </dgm:t>
    </dgm:pt>
    <dgm:pt modelId="{3EBB8D03-2A53-49D8-A5C7-4DD428556A23}" type="parTrans" cxnId="{8A411AA2-513E-4845-A0BA-0A43B475D8FE}">
      <dgm:prSet/>
      <dgm:spPr/>
      <dgm:t>
        <a:bodyPr/>
        <a:lstStyle/>
        <a:p>
          <a:endParaRPr lang="en-US"/>
        </a:p>
      </dgm:t>
    </dgm:pt>
    <dgm:pt modelId="{AEF77E70-1263-47A1-80E9-26BBC0038884}" type="sibTrans" cxnId="{8A411AA2-513E-4845-A0BA-0A43B475D8FE}">
      <dgm:prSet/>
      <dgm:spPr/>
      <dgm:t>
        <a:bodyPr/>
        <a:lstStyle/>
        <a:p>
          <a:endParaRPr lang="en-US"/>
        </a:p>
      </dgm:t>
    </dgm:pt>
    <dgm:pt modelId="{AED319C9-ABC4-42A4-8393-B51704C0896A}">
      <dgm:prSet/>
      <dgm:spPr/>
      <dgm:t>
        <a:bodyPr/>
        <a:lstStyle/>
        <a:p>
          <a:r>
            <a:rPr lang="en-US" b="1" i="0" baseline="0"/>
            <a:t>Design</a:t>
          </a:r>
          <a:endParaRPr lang="en-US"/>
        </a:p>
      </dgm:t>
    </dgm:pt>
    <dgm:pt modelId="{0B7A2E32-22E9-4D61-97BF-D76DD9E42295}" type="parTrans" cxnId="{ED8BDA4D-F3B1-4F0C-9A7C-A6BB1F36D086}">
      <dgm:prSet/>
      <dgm:spPr/>
      <dgm:t>
        <a:bodyPr/>
        <a:lstStyle/>
        <a:p>
          <a:endParaRPr lang="en-US"/>
        </a:p>
      </dgm:t>
    </dgm:pt>
    <dgm:pt modelId="{8C8A38D0-D668-4A49-BAB7-0E92D98BF3DC}" type="sibTrans" cxnId="{ED8BDA4D-F3B1-4F0C-9A7C-A6BB1F36D086}">
      <dgm:prSet/>
      <dgm:spPr/>
      <dgm:t>
        <a:bodyPr/>
        <a:lstStyle/>
        <a:p>
          <a:endParaRPr lang="en-US"/>
        </a:p>
      </dgm:t>
    </dgm:pt>
    <dgm:pt modelId="{463F754F-75E9-4BD4-AC0E-B0788AF169A5}" type="pres">
      <dgm:prSet presAssocID="{BC14298E-C786-464E-A4B9-2EB88F8BB1C8}" presName="root" presStyleCnt="0">
        <dgm:presLayoutVars>
          <dgm:dir/>
          <dgm:resizeHandles val="exact"/>
        </dgm:presLayoutVars>
      </dgm:prSet>
      <dgm:spPr/>
    </dgm:pt>
    <dgm:pt modelId="{BCB1C745-166C-4948-8C33-56B70BA28505}" type="pres">
      <dgm:prSet presAssocID="{4FF0B555-D7A7-4EF5-BB53-0A524FAB1878}" presName="compNode" presStyleCnt="0"/>
      <dgm:spPr/>
    </dgm:pt>
    <dgm:pt modelId="{AF50B676-8AAC-4486-98AF-68FAC185BE7F}" type="pres">
      <dgm:prSet presAssocID="{4FF0B555-D7A7-4EF5-BB53-0A524FAB1878}" presName="bgRect" presStyleLbl="bgShp" presStyleIdx="0" presStyleCnt="2"/>
      <dgm:spPr/>
    </dgm:pt>
    <dgm:pt modelId="{489310B7-344E-4D24-B354-5B134AB0FB5A}" type="pres">
      <dgm:prSet presAssocID="{4FF0B555-D7A7-4EF5-BB53-0A524FAB18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4B705EA-5A37-443D-A521-6B5DA45A6DCB}" type="pres">
      <dgm:prSet presAssocID="{4FF0B555-D7A7-4EF5-BB53-0A524FAB1878}" presName="spaceRect" presStyleCnt="0"/>
      <dgm:spPr/>
    </dgm:pt>
    <dgm:pt modelId="{01B479C0-4256-4BCA-96F2-8AE43720EC2F}" type="pres">
      <dgm:prSet presAssocID="{4FF0B555-D7A7-4EF5-BB53-0A524FAB1878}" presName="parTx" presStyleLbl="revTx" presStyleIdx="0" presStyleCnt="4">
        <dgm:presLayoutVars>
          <dgm:chMax val="0"/>
          <dgm:chPref val="0"/>
        </dgm:presLayoutVars>
      </dgm:prSet>
      <dgm:spPr/>
    </dgm:pt>
    <dgm:pt modelId="{6E7E0ED9-82AA-4B0E-8E49-B28890E98849}" type="pres">
      <dgm:prSet presAssocID="{4FF0B555-D7A7-4EF5-BB53-0A524FAB1878}" presName="desTx" presStyleLbl="revTx" presStyleIdx="1" presStyleCnt="4">
        <dgm:presLayoutVars/>
      </dgm:prSet>
      <dgm:spPr/>
    </dgm:pt>
    <dgm:pt modelId="{CA60C067-4AE5-427E-AA6E-C301CBA39EB8}" type="pres">
      <dgm:prSet presAssocID="{298698E9-328D-4170-8004-AE5435EA2CE2}" presName="sibTrans" presStyleCnt="0"/>
      <dgm:spPr/>
    </dgm:pt>
    <dgm:pt modelId="{780526F9-D1ED-4408-9484-878A92759C25}" type="pres">
      <dgm:prSet presAssocID="{6C3297B4-B073-47EB-B68C-138A1725B979}" presName="compNode" presStyleCnt="0"/>
      <dgm:spPr/>
    </dgm:pt>
    <dgm:pt modelId="{395C2534-F63B-4918-87C5-E0585FB0EEFE}" type="pres">
      <dgm:prSet presAssocID="{6C3297B4-B073-47EB-B68C-138A1725B979}" presName="bgRect" presStyleLbl="bgShp" presStyleIdx="1" presStyleCnt="2"/>
      <dgm:spPr/>
    </dgm:pt>
    <dgm:pt modelId="{3B359E1D-8738-4569-907C-5D3B450BE3BD}" type="pres">
      <dgm:prSet presAssocID="{6C3297B4-B073-47EB-B68C-138A1725B9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431122C-9338-4CF4-B5A6-A15AEF64A35D}" type="pres">
      <dgm:prSet presAssocID="{6C3297B4-B073-47EB-B68C-138A1725B979}" presName="spaceRect" presStyleCnt="0"/>
      <dgm:spPr/>
    </dgm:pt>
    <dgm:pt modelId="{0B6CF4AE-D877-40D1-9194-96ACBF05D9EE}" type="pres">
      <dgm:prSet presAssocID="{6C3297B4-B073-47EB-B68C-138A1725B979}" presName="parTx" presStyleLbl="revTx" presStyleIdx="2" presStyleCnt="4">
        <dgm:presLayoutVars>
          <dgm:chMax val="0"/>
          <dgm:chPref val="0"/>
        </dgm:presLayoutVars>
      </dgm:prSet>
      <dgm:spPr/>
    </dgm:pt>
    <dgm:pt modelId="{393D0308-6A87-41C3-9E86-C32A225D9A83}" type="pres">
      <dgm:prSet presAssocID="{6C3297B4-B073-47EB-B68C-138A1725B979}" presName="desTx" presStyleLbl="revTx" presStyleIdx="3" presStyleCnt="4">
        <dgm:presLayoutVars/>
      </dgm:prSet>
      <dgm:spPr/>
    </dgm:pt>
  </dgm:ptLst>
  <dgm:cxnLst>
    <dgm:cxn modelId="{7F73E000-D65E-4FEF-AC33-ACCB9B222786}" type="presOf" srcId="{57111960-641A-495E-92E6-87BA2A47826A}" destId="{6E7E0ED9-82AA-4B0E-8E49-B28890E98849}" srcOrd="0" destOrd="1" presId="urn:microsoft.com/office/officeart/2018/2/layout/IconVerticalSolidList"/>
    <dgm:cxn modelId="{50D9060C-BF88-4593-8CF9-5A4EB32B4172}" srcId="{4FF0B555-D7A7-4EF5-BB53-0A524FAB1878}" destId="{57111960-641A-495E-92E6-87BA2A47826A}" srcOrd="1" destOrd="0" parTransId="{69BA892F-472D-4759-B43B-D2DB81633BAF}" sibTransId="{32DB4D1C-6A36-4012-BDC8-9C2C00B26DE7}"/>
    <dgm:cxn modelId="{1D5AFC1E-9A3A-4729-BBFA-953DCA485979}" srcId="{BC14298E-C786-464E-A4B9-2EB88F8BB1C8}" destId="{6C3297B4-B073-47EB-B68C-138A1725B979}" srcOrd="1" destOrd="0" parTransId="{3CC8E3C6-615F-4339-B262-71E6AFC66C04}" sibTransId="{0E549589-13D8-4E4B-B940-9C6CE9657EE7}"/>
    <dgm:cxn modelId="{FD279D24-DCB4-4AF5-A6FF-F40478E9BC46}" srcId="{4FF0B555-D7A7-4EF5-BB53-0A524FAB1878}" destId="{9FF8FECF-C82C-4A3A-9CA7-A5DA8699B37A}" srcOrd="0" destOrd="0" parTransId="{25DD1F97-9833-455E-8447-E3C14156149F}" sibTransId="{245D7D9B-A8CD-4846-A1A4-79AC4AD2CF3C}"/>
    <dgm:cxn modelId="{5BB6522B-0A0D-477E-A6A1-C5F588A074FC}" srcId="{4FF0B555-D7A7-4EF5-BB53-0A524FAB1878}" destId="{22DC8E37-D116-47B4-A0AB-92BC9BC7BFAF}" srcOrd="2" destOrd="0" parTransId="{EB4C934F-D723-4201-8D29-1209E79126CC}" sibTransId="{B56C5FD5-75C5-4FCD-A166-49A4DBB09513}"/>
    <dgm:cxn modelId="{FCB3FB2E-417A-43B3-93C4-6F05D23166AC}" type="presOf" srcId="{4FF0B555-D7A7-4EF5-BB53-0A524FAB1878}" destId="{01B479C0-4256-4BCA-96F2-8AE43720EC2F}" srcOrd="0" destOrd="0" presId="urn:microsoft.com/office/officeart/2018/2/layout/IconVerticalSolidList"/>
    <dgm:cxn modelId="{BECDF830-3569-4BEF-9848-B6C572B94F77}" type="presOf" srcId="{5D4EDC33-E46D-4D96-99CF-C24DCE91D81C}" destId="{393D0308-6A87-41C3-9E86-C32A225D9A83}" srcOrd="0" destOrd="1" presId="urn:microsoft.com/office/officeart/2018/2/layout/IconVerticalSolidList"/>
    <dgm:cxn modelId="{2D4CFC32-1681-4216-91F8-55324C28EE0F}" type="presOf" srcId="{6C3297B4-B073-47EB-B68C-138A1725B979}" destId="{0B6CF4AE-D877-40D1-9194-96ACBF05D9EE}" srcOrd="0" destOrd="0" presId="urn:microsoft.com/office/officeart/2018/2/layout/IconVerticalSolidList"/>
    <dgm:cxn modelId="{1E345F61-B908-454B-B3AC-B6CB6957A41B}" type="presOf" srcId="{9FF8FECF-C82C-4A3A-9CA7-A5DA8699B37A}" destId="{6E7E0ED9-82AA-4B0E-8E49-B28890E98849}" srcOrd="0" destOrd="0" presId="urn:microsoft.com/office/officeart/2018/2/layout/IconVerticalSolidList"/>
    <dgm:cxn modelId="{EBE1B36B-828D-47B2-8A88-132803A30A6C}" type="presOf" srcId="{22DC8E37-D116-47B4-A0AB-92BC9BC7BFAF}" destId="{6E7E0ED9-82AA-4B0E-8E49-B28890E98849}" srcOrd="0" destOrd="2" presId="urn:microsoft.com/office/officeart/2018/2/layout/IconVerticalSolidList"/>
    <dgm:cxn modelId="{22E0544C-050D-45D8-BD7A-1E1FEE31DE7C}" type="presOf" srcId="{AED319C9-ABC4-42A4-8393-B51704C0896A}" destId="{393D0308-6A87-41C3-9E86-C32A225D9A83}" srcOrd="0" destOrd="3" presId="urn:microsoft.com/office/officeart/2018/2/layout/IconVerticalSolidList"/>
    <dgm:cxn modelId="{ED8BDA4D-F3B1-4F0C-9A7C-A6BB1F36D086}" srcId="{6C3297B4-B073-47EB-B68C-138A1725B979}" destId="{AED319C9-ABC4-42A4-8393-B51704C0896A}" srcOrd="3" destOrd="0" parTransId="{0B7A2E32-22E9-4D61-97BF-D76DD9E42295}" sibTransId="{8C8A38D0-D668-4A49-BAB7-0E92D98BF3DC}"/>
    <dgm:cxn modelId="{159DBC7F-11D2-4615-9EBB-8B63A28B507A}" srcId="{BC14298E-C786-464E-A4B9-2EB88F8BB1C8}" destId="{4FF0B555-D7A7-4EF5-BB53-0A524FAB1878}" srcOrd="0" destOrd="0" parTransId="{C446B853-CC8F-42FC-AA67-5B498794FB5F}" sibTransId="{298698E9-328D-4170-8004-AE5435EA2CE2}"/>
    <dgm:cxn modelId="{B1797391-26E9-4865-B65C-22DB7EB26267}" srcId="{6C3297B4-B073-47EB-B68C-138A1725B979}" destId="{5D4EDC33-E46D-4D96-99CF-C24DCE91D81C}" srcOrd="1" destOrd="0" parTransId="{BE178448-B851-4B78-BE27-4B4A45AD5BF7}" sibTransId="{62465E12-120A-47EF-9569-8481E65D3887}"/>
    <dgm:cxn modelId="{91FDB894-F70E-4DE4-ABAE-417FB47A6591}" type="presOf" srcId="{BC14298E-C786-464E-A4B9-2EB88F8BB1C8}" destId="{463F754F-75E9-4BD4-AC0E-B0788AF169A5}" srcOrd="0" destOrd="0" presId="urn:microsoft.com/office/officeart/2018/2/layout/IconVerticalSolidList"/>
    <dgm:cxn modelId="{7040F59F-63DC-49E5-AA95-858B71D92529}" type="presOf" srcId="{3E7A30E2-4CD2-48E1-81F2-2972ED3A2D5A}" destId="{393D0308-6A87-41C3-9E86-C32A225D9A83}" srcOrd="0" destOrd="0" presId="urn:microsoft.com/office/officeart/2018/2/layout/IconVerticalSolidList"/>
    <dgm:cxn modelId="{8A411AA2-513E-4845-A0BA-0A43B475D8FE}" srcId="{6C3297B4-B073-47EB-B68C-138A1725B979}" destId="{33B63435-CB6D-4753-A1C3-EF9389293BFD}" srcOrd="2" destOrd="0" parTransId="{3EBB8D03-2A53-49D8-A5C7-4DD428556A23}" sibTransId="{AEF77E70-1263-47A1-80E9-26BBC0038884}"/>
    <dgm:cxn modelId="{A5E740A3-1913-4092-8277-91FD5255501F}" srcId="{6C3297B4-B073-47EB-B68C-138A1725B979}" destId="{3E7A30E2-4CD2-48E1-81F2-2972ED3A2D5A}" srcOrd="0" destOrd="0" parTransId="{538C4A0D-8CF3-452D-9A9E-3F8A6B12E5EA}" sibTransId="{E53A3132-53FF-4C11-A163-31DE056C08D1}"/>
    <dgm:cxn modelId="{DF914EBD-DBF2-414E-8D2A-33E3408CD244}" type="presOf" srcId="{33B63435-CB6D-4753-A1C3-EF9389293BFD}" destId="{393D0308-6A87-41C3-9E86-C32A225D9A83}" srcOrd="0" destOrd="2" presId="urn:microsoft.com/office/officeart/2018/2/layout/IconVerticalSolidList"/>
    <dgm:cxn modelId="{356D7B46-CE5F-4AAE-BABD-0E5FD1F5F15B}" type="presParOf" srcId="{463F754F-75E9-4BD4-AC0E-B0788AF169A5}" destId="{BCB1C745-166C-4948-8C33-56B70BA28505}" srcOrd="0" destOrd="0" presId="urn:microsoft.com/office/officeart/2018/2/layout/IconVerticalSolidList"/>
    <dgm:cxn modelId="{35B87068-789E-4EC9-9CDE-82A0A08D9C3A}" type="presParOf" srcId="{BCB1C745-166C-4948-8C33-56B70BA28505}" destId="{AF50B676-8AAC-4486-98AF-68FAC185BE7F}" srcOrd="0" destOrd="0" presId="urn:microsoft.com/office/officeart/2018/2/layout/IconVerticalSolidList"/>
    <dgm:cxn modelId="{83F8A815-A2EB-4496-AC58-4DA2A63F2C54}" type="presParOf" srcId="{BCB1C745-166C-4948-8C33-56B70BA28505}" destId="{489310B7-344E-4D24-B354-5B134AB0FB5A}" srcOrd="1" destOrd="0" presId="urn:microsoft.com/office/officeart/2018/2/layout/IconVerticalSolidList"/>
    <dgm:cxn modelId="{0B612C67-0783-4E17-AC71-73676400D75B}" type="presParOf" srcId="{BCB1C745-166C-4948-8C33-56B70BA28505}" destId="{84B705EA-5A37-443D-A521-6B5DA45A6DCB}" srcOrd="2" destOrd="0" presId="urn:microsoft.com/office/officeart/2018/2/layout/IconVerticalSolidList"/>
    <dgm:cxn modelId="{CFB64179-491F-4B89-9A31-E9FBE8C584AB}" type="presParOf" srcId="{BCB1C745-166C-4948-8C33-56B70BA28505}" destId="{01B479C0-4256-4BCA-96F2-8AE43720EC2F}" srcOrd="3" destOrd="0" presId="urn:microsoft.com/office/officeart/2018/2/layout/IconVerticalSolidList"/>
    <dgm:cxn modelId="{D47BB33A-4EE2-4AFB-8395-563D8042980C}" type="presParOf" srcId="{BCB1C745-166C-4948-8C33-56B70BA28505}" destId="{6E7E0ED9-82AA-4B0E-8E49-B28890E98849}" srcOrd="4" destOrd="0" presId="urn:microsoft.com/office/officeart/2018/2/layout/IconVerticalSolidList"/>
    <dgm:cxn modelId="{366D9164-7B9C-48CA-AED4-06AAB6C8AEF1}" type="presParOf" srcId="{463F754F-75E9-4BD4-AC0E-B0788AF169A5}" destId="{CA60C067-4AE5-427E-AA6E-C301CBA39EB8}" srcOrd="1" destOrd="0" presId="urn:microsoft.com/office/officeart/2018/2/layout/IconVerticalSolidList"/>
    <dgm:cxn modelId="{3FAF337D-F9FA-4FEB-A43E-C7CEF9E71087}" type="presParOf" srcId="{463F754F-75E9-4BD4-AC0E-B0788AF169A5}" destId="{780526F9-D1ED-4408-9484-878A92759C25}" srcOrd="2" destOrd="0" presId="urn:microsoft.com/office/officeart/2018/2/layout/IconVerticalSolidList"/>
    <dgm:cxn modelId="{C0E9C06E-F9AC-485E-9909-0E55B5FC1130}" type="presParOf" srcId="{780526F9-D1ED-4408-9484-878A92759C25}" destId="{395C2534-F63B-4918-87C5-E0585FB0EEFE}" srcOrd="0" destOrd="0" presId="urn:microsoft.com/office/officeart/2018/2/layout/IconVerticalSolidList"/>
    <dgm:cxn modelId="{4F7A40FE-4238-4977-8B0B-7ECA351568C0}" type="presParOf" srcId="{780526F9-D1ED-4408-9484-878A92759C25}" destId="{3B359E1D-8738-4569-907C-5D3B450BE3BD}" srcOrd="1" destOrd="0" presId="urn:microsoft.com/office/officeart/2018/2/layout/IconVerticalSolidList"/>
    <dgm:cxn modelId="{A6D51A88-8A5A-4DE1-ACED-EF9890D24B24}" type="presParOf" srcId="{780526F9-D1ED-4408-9484-878A92759C25}" destId="{F431122C-9338-4CF4-B5A6-A15AEF64A35D}" srcOrd="2" destOrd="0" presId="urn:microsoft.com/office/officeart/2018/2/layout/IconVerticalSolidList"/>
    <dgm:cxn modelId="{3760DCF0-D8C9-4ED8-8955-05DC64C1DC4D}" type="presParOf" srcId="{780526F9-D1ED-4408-9484-878A92759C25}" destId="{0B6CF4AE-D877-40D1-9194-96ACBF05D9EE}" srcOrd="3" destOrd="0" presId="urn:microsoft.com/office/officeart/2018/2/layout/IconVerticalSolidList"/>
    <dgm:cxn modelId="{470DD4DE-A0E5-41D7-993F-FBD067009D15}" type="presParOf" srcId="{780526F9-D1ED-4408-9484-878A92759C25}" destId="{393D0308-6A87-41C3-9E86-C32A225D9A8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0B676-8AAC-4486-98AF-68FAC185BE7F}">
      <dsp:nvSpPr>
        <dsp:cNvPr id="0" name=""/>
        <dsp:cNvSpPr/>
      </dsp:nvSpPr>
      <dsp:spPr>
        <a:xfrm>
          <a:off x="0" y="671703"/>
          <a:ext cx="6418926" cy="12400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310B7-344E-4D24-B354-5B134AB0FB5A}">
      <dsp:nvSpPr>
        <dsp:cNvPr id="0" name=""/>
        <dsp:cNvSpPr/>
      </dsp:nvSpPr>
      <dsp:spPr>
        <a:xfrm>
          <a:off x="375120" y="950718"/>
          <a:ext cx="682037" cy="682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479C0-4256-4BCA-96F2-8AE43720EC2F}">
      <dsp:nvSpPr>
        <dsp:cNvPr id="0" name=""/>
        <dsp:cNvSpPr/>
      </dsp:nvSpPr>
      <dsp:spPr>
        <a:xfrm>
          <a:off x="1432277" y="671703"/>
          <a:ext cx="2888516" cy="124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40" tIns="131240" rIns="131240" bIns="1312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Specific action steps under each of our 4 Pillars. </a:t>
          </a:r>
          <a:endParaRPr lang="en-US" sz="2300" kern="1200" dirty="0"/>
        </a:p>
      </dsp:txBody>
      <dsp:txXfrm>
        <a:off x="1432277" y="671703"/>
        <a:ext cx="2888516" cy="1240067"/>
      </dsp:txXfrm>
    </dsp:sp>
    <dsp:sp modelId="{6E7E0ED9-82AA-4B0E-8E49-B28890E98849}">
      <dsp:nvSpPr>
        <dsp:cNvPr id="0" name=""/>
        <dsp:cNvSpPr/>
      </dsp:nvSpPr>
      <dsp:spPr>
        <a:xfrm>
          <a:off x="4320794" y="671703"/>
          <a:ext cx="2098131" cy="124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40" tIns="131240" rIns="131240" bIns="1312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Submit to Board in July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Bring to Marketing Committ</a:t>
          </a:r>
          <a:r>
            <a:rPr lang="en-US" sz="1100" b="1" kern="1200"/>
            <a:t>ee Next Week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Use Dr</a:t>
          </a:r>
          <a:r>
            <a:rPr lang="en-US" sz="1100" b="1" kern="1200"/>
            <a:t>aft Ideas (previously submitted and prioritize)</a:t>
          </a:r>
          <a:r>
            <a:rPr lang="en-US" sz="1100" b="1" i="0" kern="1200" baseline="0"/>
            <a:t>  </a:t>
          </a:r>
          <a:endParaRPr lang="en-US" sz="1100" kern="1200"/>
        </a:p>
      </dsp:txBody>
      <dsp:txXfrm>
        <a:off x="4320794" y="671703"/>
        <a:ext cx="2098131" cy="1240067"/>
      </dsp:txXfrm>
    </dsp:sp>
    <dsp:sp modelId="{395C2534-F63B-4918-87C5-E0585FB0EEFE}">
      <dsp:nvSpPr>
        <dsp:cNvPr id="0" name=""/>
        <dsp:cNvSpPr/>
      </dsp:nvSpPr>
      <dsp:spPr>
        <a:xfrm>
          <a:off x="0" y="2221787"/>
          <a:ext cx="6418926" cy="12400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59E1D-8738-4569-907C-5D3B450BE3BD}">
      <dsp:nvSpPr>
        <dsp:cNvPr id="0" name=""/>
        <dsp:cNvSpPr/>
      </dsp:nvSpPr>
      <dsp:spPr>
        <a:xfrm>
          <a:off x="375120" y="2500802"/>
          <a:ext cx="682037" cy="682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CF4AE-D877-40D1-9194-96ACBF05D9EE}">
      <dsp:nvSpPr>
        <dsp:cNvPr id="0" name=""/>
        <dsp:cNvSpPr/>
      </dsp:nvSpPr>
      <dsp:spPr>
        <a:xfrm>
          <a:off x="1432277" y="2221787"/>
          <a:ext cx="2888516" cy="124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40" tIns="131240" rIns="131240" bIns="1312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Four Pillars </a:t>
          </a:r>
          <a:endParaRPr lang="en-US" sz="2300" kern="1200"/>
        </a:p>
      </dsp:txBody>
      <dsp:txXfrm>
        <a:off x="1432277" y="2221787"/>
        <a:ext cx="2888516" cy="1240067"/>
      </dsp:txXfrm>
    </dsp:sp>
    <dsp:sp modelId="{393D0308-6A87-41C3-9E86-C32A225D9A83}">
      <dsp:nvSpPr>
        <dsp:cNvPr id="0" name=""/>
        <dsp:cNvSpPr/>
      </dsp:nvSpPr>
      <dsp:spPr>
        <a:xfrm>
          <a:off x="4320794" y="2221787"/>
          <a:ext cx="2098131" cy="124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40" tIns="131240" rIns="131240" bIns="1312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Organizational Excellence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Promotions and media 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Merchant Education/Resources + Economic Development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Design</a:t>
          </a:r>
          <a:endParaRPr lang="en-US" sz="1100" kern="1200"/>
        </a:p>
      </dsp:txBody>
      <dsp:txXfrm>
        <a:off x="4320794" y="2221787"/>
        <a:ext cx="2098131" cy="124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7F69-7821-438E-A85F-38369CBCA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09D7B-74DA-485C-A5E0-C179892F2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FBD11-21AE-411D-B117-918A2BFC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1F75-25F8-4A03-BE53-DD334438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398C-093D-470E-B777-1351103D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65D4-E680-4190-B366-1AFB1223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B4526-567C-4916-BF05-4F2ABD14F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8A31-904E-4914-9338-2E4AF791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583EA-7FA9-4780-B369-053A4FA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4E124-C495-401A-B62B-3C301BC0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7EAB9-3371-4850-8B5F-4237C3FAB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0F38B-A62C-4BEB-A02E-26FE356D4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D16C7-4F99-4B2B-BB16-8543C3D0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7867-C7F3-4D5F-89CB-230F03AF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8D40-2665-4A06-B4C0-D636B98B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5ADE-5969-4C22-ABEF-663A49B6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3D57-7AF2-4A8B-A252-A9D668571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7D40-EDB6-4871-BA7D-071C4376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F45C8-5469-4B35-961B-AFDF8296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1A3A-B981-42E4-8FF3-B59558CE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B5D2-42B2-4C7C-82E6-5AB05B31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1320E-CA83-4D3A-8679-618A3210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33E69-E651-4E77-8D1D-E52FCEE5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4CF57-91D6-49E5-88A2-124EF54F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3F33-B5F2-4154-A9F8-DCD13A3A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62CE-E90C-47CF-A3FF-84B4AB77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3FBE-1BC0-4319-A88C-C2B020457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EF70B-7646-4044-9339-BFBEC6D2A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F15D1-8D5A-4DD7-AB00-E4E7784D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4AC74-D7BC-4769-93A0-2344E855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8BFD1-60CF-4814-AE4E-63DBD106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F7D-A516-4FD7-BAA0-62D1FBDA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A0982-7289-4E96-884B-D3A8559D6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33E45-7C61-4DAC-AE6B-F9EF4C070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3E3B3-1794-47E3-9D0F-32A969D85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8C3A0-4D6D-4D58-A0B6-FA4A79865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71049-FDBF-466A-99F1-A96FB893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B913B-40AA-4C17-AA6D-04CFC904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F45DF-A4CC-4295-AD8D-DB23A323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BA1-08BC-4A4D-9C09-113915F1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EF949-B32D-4665-A5A6-945FC202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56D20-2EF9-405D-A143-DFA89728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D9C98-8075-4757-817D-3360F24D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954D0-3629-4F96-B233-10E5F117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58422-9006-4D79-A16C-88177E24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5F07A-07A0-4AE2-ABD5-7A0966D4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4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C048-7AAD-45CE-8307-06FB260F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B3B9-3487-43E5-B099-CABF3F80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BFB44-B14F-450A-A060-C332D68D7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E0A4C-0AB2-4C5A-ACB0-63BA9CB0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D3803-1AF8-4F51-BACA-3AB65A4C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CA8FC-6E11-4763-ADE5-E500505E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02F9-3ACA-4BB5-9A13-151A8918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7874D-F0FD-44E3-A947-94BD1298A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2678E-DCCF-4E33-AB96-3018CD485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2E794-B4D5-439F-9465-B2A6DD84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BCE07-6C60-416E-9D7F-97610117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FF66C-7325-442C-8867-0328C0FA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F63D6-8DE7-419C-81D0-43508863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F6A98-3805-4034-A91D-25179AEE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1B820-1EDE-4EA4-8C6E-48A68749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49D6-F58E-4E9A-A24C-A996F7ABDB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E1D3-4789-4A57-9771-541AE83DF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705DE-4487-4226-BFD0-532927DA9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E88A-A852-4E86-B4F8-48B79E6D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0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dchamber.org/about/chamber-partner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12F76-7E77-4F2C-B520-67C936F6F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Diversity 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1CDA5-A268-4D53-AFFA-2DB04185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Meeting Notes June 17, 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7190623-754D-4033-926C-60F4EA07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48" y="2405636"/>
            <a:ext cx="3431779" cy="14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F7E2B-E061-4A4A-909E-2C513651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Our mission: We bring business to La Jolla Village</a:t>
            </a: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C2976F-AD3D-47F8-A79C-7FDE434A3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Augment with a Statement of Diversity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Diversity is core value of the La Jolla Village Merchants Association.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Create a Diversity Statement (LJVMA’s Commitment to Diversity)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FontTx/>
              <a:buChar char="•"/>
            </a:pPr>
            <a:r>
              <a:rPr lang="en-US" altLang="en-US" sz="1400" dirty="0">
                <a:ea typeface="Times New Roman" panose="02020603050405020304" pitchFamily="18" charset="0"/>
              </a:rPr>
              <a:t>Everything we do is filtered through our commitment to diversity. All initiatives must meet the following diversity and inclusion standards. </a:t>
            </a:r>
          </a:p>
          <a:p>
            <a:pPr marL="914400" lvl="2" indent="0">
              <a:spcAft>
                <a:spcPts val="600"/>
              </a:spcAft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Diversity is core value.</a:t>
            </a:r>
            <a:r>
              <a:rPr lang="en-US" altLang="en-US" sz="1400" dirty="0">
                <a:ea typeface="Times New Roman" panose="02020603050405020304" pitchFamily="18" charset="0"/>
              </a:rPr>
              <a:t> We are better through equality, equity and open mindedness. </a:t>
            </a:r>
          </a:p>
          <a:p>
            <a:pPr marL="914400" lvl="2" indent="0">
              <a:spcAft>
                <a:spcPts val="600"/>
              </a:spcAft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LJVMA values diversity of all types.  We take pride in welcoming all people, all groups, all walks of life to</a:t>
            </a:r>
            <a:r>
              <a:rPr lang="en-US" altLang="en-US" sz="1400" dirty="0">
                <a:ea typeface="Times New Roman" panose="02020603050405020304" pitchFamily="18" charset="0"/>
              </a:rPr>
              <a:t> live, work, play, shop, dine and learn in La Jolla Village.</a:t>
            </a:r>
          </a:p>
          <a:p>
            <a:pPr marL="914400" lvl="2" indent="0">
              <a:spcAft>
                <a:spcPts val="600"/>
              </a:spcAft>
              <a:buFontTx/>
              <a:buChar char="•"/>
            </a:pPr>
            <a:r>
              <a:rPr lang="en-US" altLang="en-US" sz="1400" dirty="0">
                <a:ea typeface="Times New Roman" panose="02020603050405020304" pitchFamily="18" charset="0"/>
              </a:rPr>
              <a:t>Together we strive to engage, hire and attract people of all races, religions, age, gender, national origin, identity, experience and profession.  </a:t>
            </a:r>
          </a:p>
          <a:p>
            <a:pPr marL="914400" lvl="2" indent="0">
              <a:spcAft>
                <a:spcPts val="600"/>
              </a:spcAft>
              <a:buFontTx/>
              <a:buChar char="•"/>
            </a:pPr>
            <a:r>
              <a:rPr lang="en-US" altLang="en-US" sz="1400" dirty="0">
                <a:ea typeface="Calibri" panose="020F0502020204030204" pitchFamily="34" charset="0"/>
              </a:rPr>
              <a:t>We continually strive to create and nurture a community culture in which inclusiveness is a reflex, not an initiative.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lvl="2" indent="0">
              <a:spcAft>
                <a:spcPts val="600"/>
              </a:spcAft>
              <a:buFontTx/>
              <a:buChar char="•"/>
            </a:pPr>
            <a:r>
              <a:rPr lang="en-US" altLang="en-US" sz="1400" dirty="0"/>
              <a:t>We know through experience that different ideas, perspectives, and backgrounds promote a stronger and more creative work environment that delivers better results.</a:t>
            </a:r>
          </a:p>
          <a:p>
            <a:pPr marL="457200" lvl="1" indent="0">
              <a:spcAft>
                <a:spcPts val="600"/>
              </a:spcAft>
              <a:buFontTx/>
              <a:buChar char="•"/>
            </a:pP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1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F7E2B-E061-4A4A-909E-2C513651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19" y="860028"/>
            <a:ext cx="6325887" cy="13249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F7F60"/>
                </a:solidFill>
              </a:rPr>
              <a:t>4 Pillars </a:t>
            </a:r>
            <a:r>
              <a:rPr lang="en-US" sz="3200" dirty="0">
                <a:solidFill>
                  <a:srgbClr val="6F7F60"/>
                </a:solidFill>
              </a:rPr>
              <a:t>(Main Street America)</a:t>
            </a:r>
            <a:endParaRPr lang="en-US" dirty="0">
              <a:solidFill>
                <a:srgbClr val="6F7F6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F7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32FFA51-0179-4197-AA74-60C2A0D5E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0" r="44154" b="2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graphicFrame>
        <p:nvGraphicFramePr>
          <p:cNvPr id="33" name="Rectangle 1">
            <a:extLst>
              <a:ext uri="{FF2B5EF4-FFF2-40B4-BE49-F238E27FC236}">
                <a16:creationId xmlns:a16="http://schemas.microsoft.com/office/drawing/2014/main" id="{A225CB63-1C57-4A32-A9B6-2890A1B74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872128"/>
              </p:ext>
            </p:extLst>
          </p:nvPr>
        </p:nvGraphicFramePr>
        <p:xfrm>
          <a:off x="871220" y="2043405"/>
          <a:ext cx="6418926" cy="413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279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F7E2B-E061-4A4A-909E-2C513651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b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en-US" altLang="en-US" sz="2400" b="1">
                <a:latin typeface="Arial" panose="020B0604020202020204" pitchFamily="34" charset="0"/>
                <a:ea typeface="Calibri" panose="020F0502020204030204" pitchFamily="34" charset="0"/>
              </a:rPr>
              <a:t>Organizational Excellence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lang="en-US" sz="240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C2976F-AD3D-47F8-A79C-7FDE434A3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1479" y="2688336"/>
            <a:ext cx="4498848" cy="3584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Add Diversity Statement to Mission Statement</a:t>
            </a:r>
          </a:p>
          <a:p>
            <a:pPr>
              <a:spcAft>
                <a:spcPts val="60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Recruit diverse board members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Continue to recruit diverse interns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D598D6F-0F08-4685-9EDB-27200D594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780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49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5F5C4C34-AFD4-4237-BD01-DB02BEA77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2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F7E2B-E061-4A4A-909E-2C513651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altLang="en-US" sz="2400" b="1">
                <a:latin typeface="Arial" panose="020B0604020202020204" pitchFamily="34" charset="0"/>
                <a:ea typeface="Calibri" panose="020F0502020204030204" pitchFamily="34" charset="0"/>
              </a:rPr>
              <a:t>Promotions and Events 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FAC2976F-AD3D-47F8-A79C-7FDE434A3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1094" y="2718054"/>
            <a:ext cx="3764678" cy="3207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Collateral should include more diverse faces of color, visible diversities. 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Events (Enjoya La Jolla et al) can add components to attract diverse artists, musicians and pop ups</a:t>
            </a:r>
          </a:p>
          <a:p>
            <a:pPr>
              <a:spcAft>
                <a:spcPts val="600"/>
              </a:spcAft>
            </a:pPr>
            <a:r>
              <a:rPr lang="en-US" altLang="en-US" sz="1700" dirty="0">
                <a:ea typeface="Calibri" panose="020F0502020204030204" pitchFamily="34" charset="0"/>
              </a:rPr>
              <a:t>Reach out to allies regarding current issues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sz="1700" dirty="0">
                <a:ea typeface="Times New Roman" panose="02020603050405020304" pitchFamily="18" charset="0"/>
              </a:rPr>
              <a:t>Bring website to ADA compliance</a:t>
            </a:r>
            <a:endParaRPr lang="en-US" altLang="en-US" sz="1700" dirty="0">
              <a:ea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7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F7E2B-E061-4A4A-909E-2C513651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altLang="en-US" sz="2100" b="1" dirty="0">
                <a:latin typeface="Arial" panose="020B0604020202020204" pitchFamily="34" charset="0"/>
                <a:ea typeface="Calibri" panose="020F0502020204030204" pitchFamily="34" charset="0"/>
              </a:rPr>
              <a:t>Merchant Education /Resources + Economic Development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lang="en-US" sz="2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C2976F-AD3D-47F8-A79C-7FDE434A3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1479" y="2688336"/>
            <a:ext cx="4498848" cy="3584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Host diversity training and marketing course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Co-host an event with </a:t>
            </a:r>
            <a:r>
              <a:rPr lang="en-US" altLang="en-US" sz="1700" dirty="0">
                <a:ea typeface="Calibri" panose="020F0502020204030204" pitchFamily="34" charset="0"/>
              </a:rPr>
              <a:t>Chambers of Commerce representing diverse members (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Central San Diego Black Chamber of Commerce; Asian Business Association, San Diego Cou</a:t>
            </a:r>
            <a:r>
              <a:rPr lang="en-US" altLang="en-US" sz="1700" dirty="0">
                <a:ea typeface="Calibri" panose="020F0502020204030204" pitchFamily="34" charset="0"/>
              </a:rPr>
              <a:t>nty Hispanic Chamber of Commerce; San Diego Equality Business Association/LGBTQ; et al)* 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Reach out student groups representing diversity to recruit staff/interns/customers 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 with brokers to attract more diverse businesses. Identify grants that might help with this effort</a:t>
            </a:r>
          </a:p>
          <a:p>
            <a:pPr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Educate merchants about the Get it Done app</a:t>
            </a:r>
          </a:p>
          <a:p>
            <a:pPr>
              <a:spcAft>
                <a:spcPts val="600"/>
              </a:spcAft>
            </a:pP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Block captains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Get to know and celebrate diverse business community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1800" dirty="0">
                <a:hlinkClick r:id="rId2"/>
              </a:rPr>
              <a:t>Source: sdchamber.org/about/chamber-partners/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F4F61-058B-4B85-9274-5DE837B43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3" r="24433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71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F7E2B-E061-4A4A-909E-2C513651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US" altLang="en-US" sz="3400" b="1">
                <a:latin typeface="Arial" panose="020B0604020202020204" pitchFamily="34" charset="0"/>
                <a:ea typeface="Calibri" panose="020F0502020204030204" pitchFamily="34" charset="0"/>
              </a:rPr>
              <a:t>Design</a:t>
            </a:r>
            <a:br>
              <a:rPr kumimoji="0" lang="en-US" altLang="en-US" sz="3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lang="en-US" sz="3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C2976F-AD3D-47F8-A79C-7FDE434A3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1480" y="2684095"/>
            <a:ext cx="4502858" cy="34928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sure we are including diverse artists and organizations in the "Seal Project" as we create our plans</a:t>
            </a:r>
          </a:p>
          <a:p>
            <a:pPr>
              <a:spcAft>
                <a:spcPts val="60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Reach out to city to discuss the complexity of the public art process</a:t>
            </a:r>
          </a:p>
          <a:p>
            <a:pPr>
              <a:spcAft>
                <a:spcPts val="600"/>
              </a:spcAft>
            </a:pPr>
            <a:r>
              <a:rPr lang="en-US" altLang="en-US" sz="1800" dirty="0">
                <a:ea typeface="Calibri" panose="020F0502020204030204" pitchFamily="34" charset="0"/>
              </a:rPr>
              <a:t>Insure Holiday Décor is inclusive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422E1-7DF3-4BCD-8AA9-8798E0C62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7" r="17146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D3A4-E742-4125-A402-BDF440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7857-2DA4-432C-987D-E7592D2C7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Capture/Edit notes from today</a:t>
            </a:r>
          </a:p>
          <a:p>
            <a:r>
              <a:rPr lang="en-US" dirty="0"/>
              <a:t>Bring Recommendations to Marketing Committee Next Week (June 23, 4:00 via Zoom)</a:t>
            </a:r>
          </a:p>
          <a:p>
            <a:r>
              <a:rPr lang="en-US" dirty="0"/>
              <a:t>Have BOD Adopt Resolution Diversity Statement and Initiatives (Meeting Date: July 8, 2020; 4:00 PM)</a:t>
            </a:r>
          </a:p>
          <a:p>
            <a:r>
              <a:rPr lang="en-US" dirty="0"/>
              <a:t>Modify Strategic Plan for Ratification (Meeting Date: August 12, 2020)</a:t>
            </a:r>
          </a:p>
          <a:p>
            <a:r>
              <a:rPr lang="en-US" dirty="0"/>
              <a:t>Send Press Release </a:t>
            </a:r>
          </a:p>
        </p:txBody>
      </p:sp>
    </p:spTree>
    <p:extLst>
      <p:ext uri="{BB962C8B-B14F-4D97-AF65-F5344CB8AC3E}">
        <p14:creationId xmlns:p14="http://schemas.microsoft.com/office/powerpoint/2010/main" val="15281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541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Diversity Task Force</vt:lpstr>
      <vt:lpstr>Our mission: We bring business to La Jolla Village </vt:lpstr>
      <vt:lpstr>4 Pillars (Main Street America)</vt:lpstr>
      <vt:lpstr> Organizational Excellence </vt:lpstr>
      <vt:lpstr>Promotions and Events  </vt:lpstr>
      <vt:lpstr>Merchant Education /Resources + Economic Development </vt:lpstr>
      <vt:lpstr>Design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Task Force</dc:title>
  <dc:creator>Jodi Rudick</dc:creator>
  <cp:lastModifiedBy>Jodi Rudick</cp:lastModifiedBy>
  <cp:revision>11</cp:revision>
  <dcterms:created xsi:type="dcterms:W3CDTF">2020-06-17T18:47:57Z</dcterms:created>
  <dcterms:modified xsi:type="dcterms:W3CDTF">2020-06-23T22:20:41Z</dcterms:modified>
</cp:coreProperties>
</file>